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  <p:sldMasterId id="2147483660" r:id="rId7"/>
    <p:sldMasterId id="2147483672" r:id="rId8"/>
  </p:sldMasterIdLst>
  <p:notesMasterIdLst>
    <p:notesMasterId r:id="rId37"/>
  </p:notesMasterIdLst>
  <p:handoutMasterIdLst>
    <p:handoutMasterId r:id="rId38"/>
  </p:handoutMasterIdLst>
  <p:sldIdLst>
    <p:sldId id="930" r:id="rId9"/>
    <p:sldId id="1012" r:id="rId10"/>
    <p:sldId id="1019" r:id="rId11"/>
    <p:sldId id="1023" r:id="rId12"/>
    <p:sldId id="1016" r:id="rId13"/>
    <p:sldId id="1038" r:id="rId14"/>
    <p:sldId id="1025" r:id="rId15"/>
    <p:sldId id="1017" r:id="rId16"/>
    <p:sldId id="1021" r:id="rId17"/>
    <p:sldId id="1018" r:id="rId18"/>
    <p:sldId id="1022" r:id="rId19"/>
    <p:sldId id="1039" r:id="rId20"/>
    <p:sldId id="1041" r:id="rId21"/>
    <p:sldId id="1040" r:id="rId22"/>
    <p:sldId id="1013" r:id="rId23"/>
    <p:sldId id="882" r:id="rId24"/>
    <p:sldId id="1015" r:id="rId25"/>
    <p:sldId id="1026" r:id="rId26"/>
    <p:sldId id="1027" r:id="rId27"/>
    <p:sldId id="1031" r:id="rId28"/>
    <p:sldId id="1029" r:id="rId29"/>
    <p:sldId id="1030" r:id="rId30"/>
    <p:sldId id="1034" r:id="rId31"/>
    <p:sldId id="1028" r:id="rId32"/>
    <p:sldId id="1032" r:id="rId33"/>
    <p:sldId id="1033" r:id="rId34"/>
    <p:sldId id="1042" r:id="rId35"/>
    <p:sldId id="1035" r:id="rId36"/>
  </p:sldIdLst>
  <p:sldSz cx="9144000" cy="6858000" type="screen4x3"/>
  <p:notesSz cx="6745288" cy="985678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8CA"/>
    <a:srgbClr val="1B4D8B"/>
    <a:srgbClr val="216C9F"/>
    <a:srgbClr val="265A9A"/>
    <a:srgbClr val="0033CC"/>
    <a:srgbClr val="FFFFFF"/>
    <a:srgbClr val="084976"/>
    <a:srgbClr val="1B5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5793" autoAdjust="0"/>
  </p:normalViewPr>
  <p:slideViewPr>
    <p:cSldViewPr>
      <p:cViewPr varScale="1">
        <p:scale>
          <a:sx n="111" d="100"/>
          <a:sy n="111" d="100"/>
        </p:scale>
        <p:origin x="15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23694" cy="4933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20022" y="2"/>
            <a:ext cx="2923694" cy="4933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9CF1F-E6F6-4C12-B0FC-79FF134CDCE5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61823"/>
            <a:ext cx="2923694" cy="4933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20022" y="9361823"/>
            <a:ext cx="2923694" cy="4933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B6C8D-1F19-460C-8550-FBD0E7A1B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233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23694" cy="4933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20022" y="2"/>
            <a:ext cx="2923694" cy="4933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15E9A-56C9-4204-9B3E-7B61DEF1A63D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8050" y="739775"/>
            <a:ext cx="4929188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4217" y="4681700"/>
            <a:ext cx="5396860" cy="443579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61823"/>
            <a:ext cx="2923694" cy="4933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20022" y="9361823"/>
            <a:ext cx="2923694" cy="4933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9792E-CF52-4F82-BFE7-89CE0FA34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209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09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036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862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040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352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40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619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250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25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11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336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658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62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878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72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05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541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9433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013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77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7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9934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945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563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71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707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58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7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92E2A-8B05-4F02-917F-C4C1C0DD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0055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64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325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099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99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331018"/>
            <a:ext cx="9144000" cy="318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10" name="Picture 4" descr="D:\Мои документы\Фирменный_стиль\Arrow2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2" y="332656"/>
            <a:ext cx="366412" cy="32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 userDrawn="1"/>
        </p:nvSpPr>
        <p:spPr>
          <a:xfrm>
            <a:off x="8665754" y="297486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C2B59FA-94E0-4A19-A130-819CA8969678}" type="slidenum">
              <a:rPr lang="ru-RU" sz="2000" b="1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/>
              <a:t>‹#›</a:t>
            </a:fld>
            <a:endParaRPr lang="ru-RU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0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84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73A3-2951-4290-9956-04E3E2CD859E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58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8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4" name="Picture 5" descr="C:\Users\bogomolov_a\Documents\Фирменный_стиль\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4916" y="1340768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7DFF83B-765C-C82B-CCD2-AF3E90A69F54}"/>
              </a:ext>
            </a:extLst>
          </p:cNvPr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8" name="Picture 5" descr="C:\Users\bogomolov_a\Documents\Фирменный_стиль\Arrow.PNG">
            <a:extLst>
              <a:ext uri="{FF2B5EF4-FFF2-40B4-BE49-F238E27FC236}">
                <a16:creationId xmlns:a16="http://schemas.microsoft.com/office/drawing/2014/main" id="{CED941FA-BF5D-BDF9-E59B-1F4CDD5D0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E4462D-D212-34FD-B081-A9B4736F288A}"/>
              </a:ext>
            </a:extLst>
          </p:cNvPr>
          <p:cNvSpPr txBox="1"/>
          <p:nvPr/>
        </p:nvSpPr>
        <p:spPr>
          <a:xfrm>
            <a:off x="2006842" y="2049574"/>
            <a:ext cx="5130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solidFill>
                  <a:srgbClr val="3888CA"/>
                </a:solidFill>
                <a:latin typeface="Arial Narrow" panose="020B0606020202030204" pitchFamily="34" charset="0"/>
              </a:rPr>
              <a:t>Глубокое обучение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8EF53-3A16-574B-6BED-DBE27CA424F0}"/>
              </a:ext>
            </a:extLst>
          </p:cNvPr>
          <p:cNvSpPr txBox="1"/>
          <p:nvPr/>
        </p:nvSpPr>
        <p:spPr>
          <a:xfrm>
            <a:off x="613369" y="3193812"/>
            <a:ext cx="79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3888CA"/>
                </a:solidFill>
                <a:latin typeface="Arial Narrow" panose="020B0606020202030204" pitchFamily="34" charset="0"/>
              </a:rPr>
              <a:t>Лекция 1. Введение в глубокое обучение</a:t>
            </a:r>
            <a:endParaRPr lang="ru-RU" sz="2800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76AA033A-C670-AE41-9A27-DE995638263B}"/>
              </a:ext>
            </a:extLst>
          </p:cNvPr>
          <p:cNvSpPr txBox="1">
            <a:spLocks/>
          </p:cNvSpPr>
          <p:nvPr/>
        </p:nvSpPr>
        <p:spPr>
          <a:xfrm>
            <a:off x="251520" y="6381328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0769" indent="-340769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lang="en-US" sz="23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1pPr>
            <a:lvl2pPr marL="739328" indent="-282991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lang="en-US" sz="19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2pPr>
            <a:lvl3pPr marL="1136386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3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3pPr>
            <a:lvl4pPr marL="1592713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4pPr>
            <a:lvl5pPr marL="2047574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5pPr>
            <a:lvl6pPr marL="2503150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8273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339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851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000" b="1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к.э.н. Сергей Вячеславович Макрушин</a:t>
            </a:r>
            <a:endParaRPr lang="ru-RU" sz="20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8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ОСНОВНЫЕ ВЕХИ РАЗВИТИЯ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DL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В СОВРЕМЕННУЮ ЭПОХУ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D34733-4502-F38D-3E68-7590B0AD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4" y="1308830"/>
            <a:ext cx="844605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5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ПРИЧИНЫ «ВТОРОЙ ВЕСНЫ ИИ (ИНС)»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B575EE-2687-AF25-B518-5C90FC27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17501"/>
            <a:ext cx="8964488" cy="46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2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ПРОГРЕСС В ОБЛАСТИ АППАРАТНОГО ОБЕСПЕЧЕНИЯ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-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КЛЮЧ К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 DL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7FB9C-2E73-B938-4F49-D77CE1D4244A}"/>
              </a:ext>
            </a:extLst>
          </p:cNvPr>
          <p:cNvSpPr txBox="1"/>
          <p:nvPr/>
        </p:nvSpPr>
        <p:spPr>
          <a:xfrm>
            <a:off x="283822" y="836712"/>
            <a:ext cx="8536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Между 1990 и 2010 годами быстродействие стандартных процессоров выросло примерно в 5000 раз (закон Мура).</a:t>
            </a:r>
            <a:endParaRPr lang="en-US" dirty="0">
              <a:solidFill>
                <a:srgbClr val="4F81BD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2A30D6-97B8-CC59-3BE3-A7C7D066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5" y="1483043"/>
            <a:ext cx="8046021" cy="50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6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ПАРАЛЛЕЛЬНЫЕ ВЫЧИСЛЕНИЯ ДЛЯ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DL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НА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GPU</a:t>
            </a:r>
            <a:endParaRPr lang="ru-RU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7FB9C-2E73-B938-4F49-D77CE1D4244A}"/>
              </a:ext>
            </a:extLst>
          </p:cNvPr>
          <p:cNvSpPr txBox="1"/>
          <p:nvPr/>
        </p:nvSpPr>
        <p:spPr>
          <a:xfrm>
            <a:off x="107504" y="839146"/>
            <a:ext cx="349609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Глубокие нейронные сети допускают высокую степень распараллеливания т.к. выполняют в основном умножение множества маленьких матриц.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Компании</a:t>
            </a:r>
            <a:r>
              <a:rPr lang="en-US" dirty="0">
                <a:solidFill>
                  <a:srgbClr val="4F81BD"/>
                </a:solidFill>
                <a:latin typeface="Arial Narrow" panose="020B0606020202030204" pitchFamily="34" charset="0"/>
              </a:rPr>
              <a:t> 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NVIDIA и AMD, вложили миллионы долларов в разработку быстрых процессоров с массовым параллелизмом</a:t>
            </a:r>
            <a:r>
              <a:rPr lang="en-US" dirty="0">
                <a:solidFill>
                  <a:srgbClr val="4F81BD"/>
                </a:solidFill>
                <a:latin typeface="Arial Narrow" panose="020B0606020202030204" pitchFamily="34" charset="0"/>
              </a:rPr>
              <a:t>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Graphical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Processing Unit (GPU).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В 2007 году компания NVIDIA выпустила CUDA (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Compute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Unified Device Architecture) - интерфейс позволяющий использовать </a:t>
            </a:r>
            <a:r>
              <a:rPr lang="en-US" dirty="0">
                <a:solidFill>
                  <a:srgbClr val="4F81BD"/>
                </a:solidFill>
                <a:latin typeface="Arial Narrow" panose="020B0606020202030204" pitchFamily="34" charset="0"/>
              </a:rPr>
              <a:t>GPU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для вычислений общего назначения.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Ведется разработка специализированных процессоров </a:t>
            </a:r>
            <a:r>
              <a:rPr lang="en-US" dirty="0">
                <a:solidFill>
                  <a:srgbClr val="4F81BD"/>
                </a:solidFill>
                <a:latin typeface="Arial Narrow" panose="020B0606020202030204" pitchFamily="34" charset="0"/>
              </a:rPr>
              <a:t>(TPU) 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для решения задач</a:t>
            </a:r>
            <a:r>
              <a:rPr lang="en-US" dirty="0">
                <a:solidFill>
                  <a:srgbClr val="4F81BD"/>
                </a:solidFill>
                <a:latin typeface="Arial Narrow" panose="020B0606020202030204" pitchFamily="34" charset="0"/>
              </a:rPr>
              <a:t> DL.</a:t>
            </a:r>
            <a:endParaRPr lang="ru-RU" dirty="0">
              <a:solidFill>
                <a:srgbClr val="4F81BD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E7BE20-0C52-A4F8-0C46-6FA2D1C5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89" y="980728"/>
            <a:ext cx="5152274" cy="25735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50DC98-85A7-A264-DAB6-7A81B8F3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388" y="3793801"/>
            <a:ext cx="5174790" cy="28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5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ОГРОМНЫЕ МАССИВЫ ДАННЫХ – ВТОРОЙ КЛЮЧ К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DL</a:t>
            </a:r>
            <a:endParaRPr lang="ru-RU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5A202E-BDA3-DC45-28EA-463FCDE4E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55" y="836712"/>
            <a:ext cx="5556489" cy="581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4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4" name="Picture 5" descr="C:\Users\bogomolov_a\Documents\Фирменный_стиль\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"/>
          <p:cNvSpPr txBox="1">
            <a:spLocks/>
          </p:cNvSpPr>
          <p:nvPr/>
        </p:nvSpPr>
        <p:spPr>
          <a:xfrm>
            <a:off x="971600" y="2258146"/>
            <a:ext cx="7704856" cy="522782"/>
          </a:xfrm>
          <a:prstGeom prst="rect">
            <a:avLst/>
          </a:prstGeom>
        </p:spPr>
        <p:txBody>
          <a:bodyPr vert="horz" wrap="square" lIns="33596" tIns="45503" rIns="91029" bIns="45503" rtlCol="0" anchor="ctr">
            <a:spAutoFit/>
          </a:bodyPr>
          <a:lstStyle>
            <a:defPPr>
              <a:defRPr lang="ru-RU"/>
            </a:defPPr>
            <a:lvl1pPr marL="0" algn="r" defTabSz="910238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Персептрон, введение в ИНС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04916" y="1340768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68649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ИСКССТВЕННАЯ НЕЙРОННАЯ СЕТЬ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7FB9C-2E73-B938-4F49-D77CE1D4244A}"/>
              </a:ext>
            </a:extLst>
          </p:cNvPr>
          <p:cNvSpPr txBox="1"/>
          <p:nvPr/>
        </p:nvSpPr>
        <p:spPr>
          <a:xfrm>
            <a:off x="316124" y="866152"/>
            <a:ext cx="857635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Искусственная нейронная сеть (ИНС) – модель разработанная под влиянием изучения организации и функционирования биологических нейронных сетей.</a:t>
            </a:r>
          </a:p>
          <a:p>
            <a:pPr algn="l"/>
            <a:endParaRPr lang="ru-RU" sz="800" dirty="0">
              <a:solidFill>
                <a:srgbClr val="4F81BD"/>
              </a:solidFill>
              <a:latin typeface="Arial Narrow" panose="020B0606020202030204" pitchFamily="34" charset="0"/>
            </a:endParaRPr>
          </a:p>
          <a:p>
            <a:pPr algn="l"/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ИНС представляет собой сеть взаимодействующих между собой простых вычислительных элементов (искусственных нейронов), которые, в общем случае, умеют: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реагировать на входной сигнал, возвращая реакцию на него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хранить параметры, обеспечивающие вариативность реакции на входной сигнал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обучаться - менять свои параметры в ходе выполнения операции обучения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4F81BD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AutoShape 4" descr="Принципиальная схема устройства нейрона в живых организмах">
            <a:extLst>
              <a:ext uri="{FF2B5EF4-FFF2-40B4-BE49-F238E27FC236}">
                <a16:creationId xmlns:a16="http://schemas.microsoft.com/office/drawing/2014/main" id="{9DF42DED-85AB-ECB7-A5C1-6C44528E3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D96CC1-788F-BD28-9659-2AC0F733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79" y="3140968"/>
            <a:ext cx="5688632" cy="2990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1F4F9A-DF89-5993-AAE6-E1AEB766C588}"/>
              </a:ext>
            </a:extLst>
          </p:cNvPr>
          <p:cNvSpPr txBox="1"/>
          <p:nvPr/>
        </p:nvSpPr>
        <p:spPr>
          <a:xfrm>
            <a:off x="179512" y="6266779"/>
            <a:ext cx="8784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Модели нейронов, используемые в ИНС, в большинстве аспектов очень сильно отличаются от нейронов и их принципов работы в живых организмах</a:t>
            </a:r>
          </a:p>
        </p:txBody>
      </p:sp>
    </p:spTree>
    <p:extLst>
      <p:ext uri="{BB962C8B-B14F-4D97-AF65-F5344CB8AC3E}">
        <p14:creationId xmlns:p14="http://schemas.microsoft.com/office/powerpoint/2010/main" val="382111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НЕЙРОНЫ В ИНС И ЖИВЫХ ОРГАНИЗМАХ</a:t>
            </a:r>
          </a:p>
        </p:txBody>
      </p:sp>
      <p:pic>
        <p:nvPicPr>
          <p:cNvPr id="4098" name="Picture 2" descr="птицы » МОЙ ЯМАЛ. Последние новости ЯНАО, афиша Салехард, информация о  регионе для жителей региона">
            <a:extLst>
              <a:ext uri="{FF2B5EF4-FFF2-40B4-BE49-F238E27FC236}">
                <a16:creationId xmlns:a16="http://schemas.microsoft.com/office/drawing/2014/main" id="{ADE88E46-C549-2619-986C-ACD701E3A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2177072"/>
            <a:ext cx="6696744" cy="44402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4CC4EA-BA8C-FADA-98BA-63BEAA53B3AE}"/>
              </a:ext>
            </a:extLst>
          </p:cNvPr>
          <p:cNvSpPr txBox="1"/>
          <p:nvPr/>
        </p:nvSpPr>
        <p:spPr>
          <a:xfrm>
            <a:off x="179512" y="836712"/>
            <a:ext cx="87849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Модели нейронов, используемые в ИНС, в большинстве аспектов очень сильно отличаются от нейронов и их принципов работы в живых организмах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Существет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совершенно отдельное направление исследований, нацеленное на моделирование работы нейронов в живых организмах (</a:t>
            </a:r>
            <a:r>
              <a:rPr lang="en-US" dirty="0">
                <a:solidFill>
                  <a:srgbClr val="4F81BD"/>
                </a:solidFill>
                <a:latin typeface="Arial Narrow" panose="020B0606020202030204" pitchFamily="34" charset="0"/>
              </a:rPr>
              <a:t>neuroscience)</a:t>
            </a:r>
            <a:endParaRPr lang="ru-RU" dirty="0">
              <a:solidFill>
                <a:srgbClr val="4F81BD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21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ПЕРСЕПТРОН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7FB9C-2E73-B938-4F49-D77CE1D4244A}"/>
              </a:ext>
            </a:extLst>
          </p:cNvPr>
          <p:cNvSpPr txBox="1"/>
          <p:nvPr/>
        </p:nvSpPr>
        <p:spPr>
          <a:xfrm>
            <a:off x="283822" y="764704"/>
            <a:ext cx="8576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В 1958 г. Фрэнк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Розенблатт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изобретает однослойный перцептрон и демонстрирует его способность решать задачи классификации.</a:t>
            </a:r>
            <a:endParaRPr lang="ru-RU" sz="1800" dirty="0">
              <a:solidFill>
                <a:srgbClr val="4F81BD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5B006-ED21-1E6F-78E1-6A8EE89B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8" y="1487690"/>
            <a:ext cx="8002496" cy="273605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D265356-E310-D20D-9F77-507BAA610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58" y="4437112"/>
            <a:ext cx="8563820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Основной инновацией </a:t>
            </a:r>
            <a:r>
              <a:rPr lang="ru-RU" alt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Розенблатта</a:t>
            </a: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была разработка алгоритма обучения перцептрона: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изначально веса инициализируются случайным образом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поочередно берется один обучающий пример, включающий набор входов 𝑥_𝑖 и верное значение 𝑦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для ошибочных предсказаний 𝑦̂ 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веса </a:t>
            </a:r>
            <a:r>
              <a:rPr lang="ru-RU" alt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увеличиваюстя</a:t>
            </a: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, если 𝑦̂ =0, а 𝑦=1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веса уменьшаются, если 𝑦̂ =1, а 𝑦=0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процедура повторяется до исчезновения ошибок.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90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ФУНКЦИЯ АКТИВАЦИИ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D645B7-B593-2B88-86BC-76C83615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836712"/>
            <a:ext cx="6584772" cy="34523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D92156-BFDC-B2F6-0A04-B4A13CA3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6" y="4424025"/>
            <a:ext cx="8336967" cy="21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8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4" name="Picture 5" descr="C:\Users\bogomolov_a\Documents\Фирменный_стиль\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"/>
          <p:cNvSpPr txBox="1">
            <a:spLocks/>
          </p:cNvSpPr>
          <p:nvPr/>
        </p:nvSpPr>
        <p:spPr>
          <a:xfrm>
            <a:off x="719572" y="2204864"/>
            <a:ext cx="7704856" cy="522782"/>
          </a:xfrm>
          <a:prstGeom prst="rect">
            <a:avLst/>
          </a:prstGeom>
        </p:spPr>
        <p:txBody>
          <a:bodyPr vert="horz" wrap="square" lIns="33596" tIns="45503" rIns="91029" bIns="45503" rtlCol="0" anchor="ctr">
            <a:spAutoFit/>
          </a:bodyPr>
          <a:lstStyle>
            <a:defPPr>
              <a:defRPr lang="ru-RU"/>
            </a:defPPr>
            <a:lvl1pPr marL="0" algn="r" defTabSz="910238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Знакомство с глубоким обучением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04916" y="1340768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96749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ПРИНЦИПЫ ФУНКЦИИ АКТИВАЦИИ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7FB9C-2E73-B938-4F49-D77CE1D4244A}"/>
              </a:ext>
            </a:extLst>
          </p:cNvPr>
          <p:cNvSpPr txBox="1"/>
          <p:nvPr/>
        </p:nvSpPr>
        <p:spPr>
          <a:xfrm>
            <a:off x="316124" y="688441"/>
            <a:ext cx="8342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Требования к функциям активации: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функция должна быть монотонной (обычно монотонно не убывающая)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иметь первую производную почти всюду (необходимо для обучении нейронной сети)</a:t>
            </a:r>
            <a:endParaRPr lang="ru-RU" sz="1800" dirty="0">
              <a:solidFill>
                <a:srgbClr val="4F81BD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8EA6F6-687A-F54E-038D-4AC615B5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4" y="1619895"/>
            <a:ext cx="8504348" cy="24208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A2AD7D7-3C29-7C9E-9C6B-E6EBB4FDC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079911"/>
            <a:ext cx="6096528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4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РАЗДЕЛЯЮЩАЯ ГРАНИЦА ОДНОСЛОЙНОГО ПЕРСЕПТРОНА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7FB9C-2E73-B938-4F49-D77CE1D4244A}"/>
              </a:ext>
            </a:extLst>
          </p:cNvPr>
          <p:cNvSpPr txBox="1"/>
          <p:nvPr/>
        </p:nvSpPr>
        <p:spPr>
          <a:xfrm>
            <a:off x="316124" y="838453"/>
            <a:ext cx="8576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Один перцептрон (с любой функцией активации) может научиться классифицировать только линейно разделимые множества объектов.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B8C3CE-E1BE-FC71-6A95-BF4EAE3B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7" y="1681954"/>
            <a:ext cx="750635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85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ПРОБЛЕМА КЛАССИФИКАЦИИ ЛОГИЧЕСКОЙ ФУНКЦИИ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XOR</a:t>
            </a:r>
            <a:endParaRPr lang="ru-RU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7FB9C-2E73-B938-4F49-D77CE1D4244A}"/>
              </a:ext>
            </a:extLst>
          </p:cNvPr>
          <p:cNvSpPr txBox="1"/>
          <p:nvPr/>
        </p:nvSpPr>
        <p:spPr>
          <a:xfrm>
            <a:off x="316124" y="866152"/>
            <a:ext cx="85763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В 1969 году Марвин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Мински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публикует формальное доказательство ограниченности перцептрона и показывает, что он неспособен решать некоторые задачи в частности, один перцептрон не может реализовать функцию XOR.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B6F9A9-DC65-39E0-BCA1-87FAB43C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1" y="1821936"/>
            <a:ext cx="8626588" cy="25986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9B630F-BCF6-2916-8425-CFFB653F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4496269"/>
            <a:ext cx="2287453" cy="20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7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ПРОБЛЕМА КЛАССИФИКАЦИИ ЛОГИЧЕСКОЙ ФУНКЦИИ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XOR</a:t>
            </a:r>
            <a:endParaRPr lang="ru-RU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7FB9C-2E73-B938-4F49-D77CE1D4244A}"/>
              </a:ext>
            </a:extLst>
          </p:cNvPr>
          <p:cNvSpPr txBox="1"/>
          <p:nvPr/>
        </p:nvSpPr>
        <p:spPr>
          <a:xfrm>
            <a:off x="316124" y="866152"/>
            <a:ext cx="85763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Сам М.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Мински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показал, что </a:t>
            </a:r>
            <a:r>
              <a:rPr lang="ru-RU" b="1" dirty="0">
                <a:solidFill>
                  <a:srgbClr val="4F81BD"/>
                </a:solidFill>
                <a:latin typeface="Arial Narrow" panose="020B0606020202030204" pitchFamily="34" charset="0"/>
              </a:rPr>
              <a:t>XOR может быть реализован многослойной нейронной сетью 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из перцептронов. </a:t>
            </a:r>
            <a:r>
              <a:rPr lang="ru-RU" b="1" dirty="0">
                <a:solidFill>
                  <a:srgbClr val="4F81BD"/>
                </a:solidFill>
                <a:latin typeface="Arial Narrow" panose="020B0606020202030204" pitchFamily="34" charset="0"/>
              </a:rPr>
              <a:t>Нелинейная функция активации 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является критически важным элементом перцептрона, без нее линейная комбинация перцептронов позволяла бы строить только линейные разделяющие поверхности.</a:t>
            </a:r>
          </a:p>
          <a:p>
            <a:endParaRPr lang="ru-RU" dirty="0">
              <a:solidFill>
                <a:srgbClr val="4F81BD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BA8052-1DBF-C4A9-FFE7-AB997B86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3" y="2420888"/>
            <a:ext cx="8761905" cy="3209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6723A-01D4-378D-1096-D38EB673B79D}"/>
              </a:ext>
            </a:extLst>
          </p:cNvPr>
          <p:cNvSpPr txBox="1"/>
          <p:nvPr/>
        </p:nvSpPr>
        <p:spPr>
          <a:xfrm>
            <a:off x="330525" y="5589240"/>
            <a:ext cx="87159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Несмотря на возможность работы многослойных перцептронов о механизм обучения, предложенный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Розенблаттом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, </a:t>
            </a:r>
            <a:r>
              <a:rPr lang="ru-RU" b="1" dirty="0">
                <a:solidFill>
                  <a:srgbClr val="4F81BD"/>
                </a:solidFill>
                <a:latin typeface="Arial Narrow" panose="020B0606020202030204" pitchFamily="34" charset="0"/>
              </a:rPr>
              <a:t>не позволяет обучить многослойную сеть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. </a:t>
            </a:r>
          </a:p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После данных результатов интерес к нейронным сетям резко спадает, наступает период, позже названный "</a:t>
            </a:r>
            <a:r>
              <a:rPr lang="ru-RU" b="1" dirty="0">
                <a:solidFill>
                  <a:srgbClr val="4F81BD"/>
                </a:solidFill>
                <a:latin typeface="Arial Narrow" panose="020B0606020202030204" pitchFamily="34" charset="0"/>
              </a:rPr>
              <a:t>Первой зимой </a:t>
            </a:r>
            <a:r>
              <a:rPr lang="ru-RU" b="1" dirty="0" err="1">
                <a:solidFill>
                  <a:srgbClr val="4F81BD"/>
                </a:solidFill>
                <a:latin typeface="Arial Narrow" panose="020B0606020202030204" pitchFamily="34" charset="0"/>
              </a:rPr>
              <a:t>искуственного</a:t>
            </a:r>
            <a:r>
              <a:rPr lang="ru-RU" b="1" dirty="0">
                <a:solidFill>
                  <a:srgbClr val="4F81BD"/>
                </a:solidFill>
                <a:latin typeface="Arial Narrow" panose="020B0606020202030204" pitchFamily="34" charset="0"/>
              </a:rPr>
              <a:t> интеллекта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86092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ИСКУСТВЕННАЯ НЙРОННАЯ СЕТЬ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41FEE2-C4B1-9B1B-2706-B36936CAD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620688"/>
            <a:ext cx="8424936" cy="160293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Для решения сложных задач из перцептронов создается нейронная сеть: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для получения нескольких результатов нейроны организуются в слой (</a:t>
            </a:r>
            <a:r>
              <a:rPr lang="ru-RU" alt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layer</a:t>
            </a: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) содержащий столько перцептронов, сколько требуется выходов.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выходы одного слоя могут использоваться в качестве </a:t>
            </a:r>
            <a:r>
              <a:rPr lang="ru-RU" alt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входоов</a:t>
            </a: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следующего слоя - многослойные нейронные сети.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555DD2-2448-C20F-12DB-67A262579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75" y="2424953"/>
            <a:ext cx="7416824" cy="41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ВЫРАЗИТЕЛЬНОСТЬ ИНС В ЗАВИСИМОСТИ ОТ ХАРАКТЕРИСТИК СЕТИ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80252-397F-F586-1AD3-3D1E8628F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27" y="686759"/>
            <a:ext cx="7297745" cy="35139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166C17-CDC5-5D46-9DF3-1961D87B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6121"/>
            <a:ext cx="4771354" cy="24132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D51383-9792-3646-D0D7-00A0F9395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4200725"/>
            <a:ext cx="4606112" cy="24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7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ВЫРАЗИТЕЛЬНОСТЬ ИНС В ЗАВИСИМОСТИ ОТ ХАРАКТЕРИСТИК СЕТИ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1F2B5D-812E-8A73-30E8-BB9BB810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2" y="1043727"/>
            <a:ext cx="8868036" cy="47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4" name="Picture 5" descr="C:\Users\bogomolov_a\Documents\Фирменный_стиль\Arr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4916" y="1340768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7DFF83B-765C-C82B-CCD2-AF3E90A69F54}"/>
              </a:ext>
            </a:extLst>
          </p:cNvPr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8" name="Picture 5" descr="C:\Users\bogomolov_a\Documents\Фирменный_стиль\Arrow.PNG">
            <a:extLst>
              <a:ext uri="{FF2B5EF4-FFF2-40B4-BE49-F238E27FC236}">
                <a16:creationId xmlns:a16="http://schemas.microsoft.com/office/drawing/2014/main" id="{CED941FA-BF5D-BDF9-E59B-1F4CDD5D0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08EF53-3A16-574B-6BED-DBE27CA424F0}"/>
              </a:ext>
            </a:extLst>
          </p:cNvPr>
          <p:cNvSpPr txBox="1"/>
          <p:nvPr/>
        </p:nvSpPr>
        <p:spPr>
          <a:xfrm>
            <a:off x="613369" y="3193812"/>
            <a:ext cx="79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3888CA"/>
                </a:solidFill>
                <a:latin typeface="Arial Narrow" panose="020B0606020202030204" pitchFamily="34" charset="0"/>
              </a:rPr>
              <a:t>Спасибо за внимание!</a:t>
            </a:r>
            <a:endParaRPr lang="ru-RU" sz="2800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76AA033A-C670-AE41-9A27-DE995638263B}"/>
              </a:ext>
            </a:extLst>
          </p:cNvPr>
          <p:cNvSpPr txBox="1">
            <a:spLocks/>
          </p:cNvSpPr>
          <p:nvPr/>
        </p:nvSpPr>
        <p:spPr>
          <a:xfrm>
            <a:off x="251520" y="6381328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0769" indent="-340769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lang="en-US" sz="23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1pPr>
            <a:lvl2pPr marL="739328" indent="-282991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lang="en-US" sz="19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2pPr>
            <a:lvl3pPr marL="1136386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3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3pPr>
            <a:lvl4pPr marL="1592713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4pPr>
            <a:lvl5pPr marL="2047574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5pPr>
            <a:lvl6pPr marL="2503150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8273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339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851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000" b="1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к.э.н. Сергей Вячеславович Макрушин</a:t>
            </a:r>
            <a:endParaRPr lang="ru-RU" sz="20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34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7FB9C-2E73-B938-4F49-D77CE1D4244A}"/>
              </a:ext>
            </a:extLst>
          </p:cNvPr>
          <p:cNvSpPr txBox="1"/>
          <p:nvPr/>
        </p:nvSpPr>
        <p:spPr>
          <a:xfrm>
            <a:off x="316124" y="866152"/>
            <a:ext cx="8576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4F81BD"/>
                </a:solidFill>
                <a:latin typeface="Arial Narrow" panose="020B0606020202030204" pitchFamily="34" charset="0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61930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ТЕХНОЛОГИИ ИСКУССТВЕННОГО ИНТЕЛЛЕКТА</a:t>
            </a:r>
          </a:p>
        </p:txBody>
      </p:sp>
      <p:pic>
        <p:nvPicPr>
          <p:cNvPr id="2" name="Picture 2" descr="IA-machine-learning-deep-learning">
            <a:extLst>
              <a:ext uri="{FF2B5EF4-FFF2-40B4-BE49-F238E27FC236}">
                <a16:creationId xmlns:a16="http://schemas.microsoft.com/office/drawing/2014/main" id="{41ADE467-42B2-86F4-3C52-E20AC666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1" y="1484784"/>
            <a:ext cx="870661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74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ПРИНЦИП РАБОТЫ МАШИННОГО ОБУЧЕНИЯ</a:t>
            </a:r>
          </a:p>
        </p:txBody>
      </p:sp>
      <p:pic>
        <p:nvPicPr>
          <p:cNvPr id="2" name="Picture 4" descr="2: Difference between Traditional Programming and Machine Learning [3] |  Download Scientific Diagram">
            <a:extLst>
              <a:ext uri="{FF2B5EF4-FFF2-40B4-BE49-F238E27FC236}">
                <a16:creationId xmlns:a16="http://schemas.microsoft.com/office/drawing/2014/main" id="{28063773-7E2C-287F-F91E-235D9BA5B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872797"/>
            <a:ext cx="8856984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33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КЛЮЧЕВОЕ ОТЛИЧИЕ ГЛУБОКОГО ОБУЧЕНИЯ ОТ МАШИННОГО ОБУЧЕНИЯ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1A478D-FA15-FDF2-5E1E-B61113AC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64704"/>
            <a:ext cx="8406230" cy="56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2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ГЛУБОКОЕ ОБУЧЕНИЕ</a:t>
            </a:r>
          </a:p>
        </p:txBody>
      </p:sp>
      <p:sp>
        <p:nvSpPr>
          <p:cNvPr id="5" name="AutoShape 2" descr="Увеличение глубины нейронных сетей">
            <a:extLst>
              <a:ext uri="{FF2B5EF4-FFF2-40B4-BE49-F238E27FC236}">
                <a16:creationId xmlns:a16="http://schemas.microsoft.com/office/drawing/2014/main" id="{0D6171A6-8656-48F1-5A8B-C08E612F97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6CD288-1C39-354D-C415-FADC37BE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87557"/>
            <a:ext cx="6048672" cy="34023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34EC5C-E3BE-8817-7614-213C530F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85" y="799782"/>
            <a:ext cx="8670230" cy="24929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Глубокое обучение — раздел машинного обучения, делающий упор на изучение последовательных слоев (или уровней) все более значимых представлений.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Количество слоев, на которые делится модель данных, называют глубиной модели.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Современное глубокое обучение часто вовлекает в процесс десятки и даже сотни последовательных слоев представления.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Все они автоматически определяются под воздействием обучающих данных.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Другие подходы к машинному обучению ориентированы на изучении одного-двух слоев представления данных, по этой причине их иногда называют поверхностным обучением.     </a:t>
            </a:r>
          </a:p>
        </p:txBody>
      </p:sp>
    </p:spTree>
    <p:extLst>
      <p:ext uri="{BB962C8B-B14F-4D97-AF65-F5344CB8AC3E}">
        <p14:creationId xmlns:p14="http://schemas.microsoft.com/office/powerpoint/2010/main" val="1611194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КЛЮЧЕВОЕ ОТЛИЧИЕ ГЛУБОКОГО ОБУЧЕНИЯ ОТ МАШИННОГО ОБУЧЕНИЯ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266E4D-6C89-C553-EAF2-DA341300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24" y="2972726"/>
            <a:ext cx="1872208" cy="9125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95ED94-82B6-7DE7-FDF3-A49C4072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48" y="864187"/>
            <a:ext cx="3286895" cy="8414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99838C-8C05-0965-4A4A-69DF814CE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793611"/>
            <a:ext cx="3286894" cy="912547"/>
          </a:xfrm>
          <a:prstGeom prst="rect">
            <a:avLst/>
          </a:prstGeom>
        </p:spPr>
      </p:pic>
      <p:pic>
        <p:nvPicPr>
          <p:cNvPr id="2050" name="Picture 2" descr="Zero-shot Text Classification With Generative Language Models">
            <a:extLst>
              <a:ext uri="{FF2B5EF4-FFF2-40B4-BE49-F238E27FC236}">
                <a16:creationId xmlns:a16="http://schemas.microsoft.com/office/drawing/2014/main" id="{5B4C7ADC-62BD-F208-63CE-A20ADAFA0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113" y="5548796"/>
            <a:ext cx="2407266" cy="89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BA8C15-784E-3309-79CB-32191736B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6" y="4188021"/>
            <a:ext cx="2124236" cy="899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780BE3-16B1-8910-7D6B-1AAB0BB3AE87}"/>
              </a:ext>
            </a:extLst>
          </p:cNvPr>
          <p:cNvSpPr txBox="1"/>
          <p:nvPr/>
        </p:nvSpPr>
        <p:spPr>
          <a:xfrm>
            <a:off x="160195" y="1051508"/>
            <a:ext cx="550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F81BD"/>
                </a:solidFill>
                <a:latin typeface="Arial Narrow" panose="020B0606020202030204" pitchFamily="34" charset="0"/>
              </a:rPr>
              <a:t>ML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C1E712-F0EA-E4DB-20BF-E26D1A1A8468}"/>
              </a:ext>
            </a:extLst>
          </p:cNvPr>
          <p:cNvSpPr txBox="1"/>
          <p:nvPr/>
        </p:nvSpPr>
        <p:spPr>
          <a:xfrm>
            <a:off x="157807" y="2065218"/>
            <a:ext cx="550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F81BD"/>
                </a:solidFill>
                <a:latin typeface="Arial Narrow" panose="020B0606020202030204" pitchFamily="34" charset="0"/>
              </a:rPr>
              <a:t>DL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44D51-1FE8-B7C8-FD57-DC211C4B6F14}"/>
              </a:ext>
            </a:extLst>
          </p:cNvPr>
          <p:cNvSpPr txBox="1"/>
          <p:nvPr/>
        </p:nvSpPr>
        <p:spPr>
          <a:xfrm>
            <a:off x="99485" y="3050681"/>
            <a:ext cx="1456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4F81BD"/>
                </a:solidFill>
                <a:latin typeface="Arial Narrow" panose="020B0606020202030204" pitchFamily="34" charset="0"/>
              </a:rPr>
              <a:t>DL: Pretrained models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FC877-C882-7959-0445-732A40859288}"/>
              </a:ext>
            </a:extLst>
          </p:cNvPr>
          <p:cNvSpPr txBox="1"/>
          <p:nvPr/>
        </p:nvSpPr>
        <p:spPr>
          <a:xfrm>
            <a:off x="-258874" y="4314731"/>
            <a:ext cx="1870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4F81BD"/>
                </a:solidFill>
                <a:latin typeface="Arial Narrow" panose="020B0606020202030204" pitchFamily="34" charset="0"/>
              </a:rPr>
              <a:t>DL: Pretrained, unlabeled dataset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DA5104-7C04-9996-283B-2FD506E45D3F}"/>
              </a:ext>
            </a:extLst>
          </p:cNvPr>
          <p:cNvSpPr txBox="1"/>
          <p:nvPr/>
        </p:nvSpPr>
        <p:spPr>
          <a:xfrm>
            <a:off x="-314982" y="5670647"/>
            <a:ext cx="1870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4F81BD"/>
                </a:solidFill>
                <a:latin typeface="Arial Narrow" panose="020B0606020202030204" pitchFamily="34" charset="0"/>
              </a:rPr>
              <a:t>GPT: few-shot learning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363499-FAB9-DDC1-1178-4F849F2390CF}"/>
              </a:ext>
            </a:extLst>
          </p:cNvPr>
          <p:cNvSpPr txBox="1"/>
          <p:nvPr/>
        </p:nvSpPr>
        <p:spPr>
          <a:xfrm>
            <a:off x="4572001" y="764704"/>
            <a:ext cx="3430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 Narrow" panose="020B0606020202030204" pitchFamily="34" charset="0"/>
              </a:rPr>
              <a:t>+ 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Небольшой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датасет</a:t>
            </a:r>
            <a:endParaRPr lang="ru-RU" dirty="0">
              <a:solidFill>
                <a:srgbClr val="4F81BD"/>
              </a:solidFill>
              <a:latin typeface="Arial Narrow" panose="020B0606020202030204" pitchFamily="34" charset="0"/>
            </a:endParaRPr>
          </a:p>
          <a:p>
            <a:r>
              <a:rPr lang="ru-RU" sz="1800" dirty="0">
                <a:solidFill>
                  <a:srgbClr val="4F81BD"/>
                </a:solidFill>
                <a:latin typeface="Arial Narrow" panose="020B0606020202030204" pitchFamily="34" charset="0"/>
              </a:rPr>
              <a:t>-/+ Человеческая экспертиза</a:t>
            </a:r>
          </a:p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- Низкая выразительность модели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951B6-D0B4-19BB-5EFB-60134B7215A2}"/>
              </a:ext>
            </a:extLst>
          </p:cNvPr>
          <p:cNvSpPr txBox="1"/>
          <p:nvPr/>
        </p:nvSpPr>
        <p:spPr>
          <a:xfrm>
            <a:off x="4572001" y="1829605"/>
            <a:ext cx="3430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+ Высокая выразительность модели</a:t>
            </a:r>
          </a:p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+ Без эксперта</a:t>
            </a:r>
          </a:p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-</a:t>
            </a:r>
            <a:r>
              <a:rPr lang="en-US" dirty="0">
                <a:solidFill>
                  <a:srgbClr val="4F81BD"/>
                </a:solidFill>
                <a:latin typeface="Arial Narrow" panose="020B0606020202030204" pitchFamily="34" charset="0"/>
              </a:rPr>
              <a:t> 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Большой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датасет</a:t>
            </a:r>
            <a:endParaRPr lang="ru-RU" dirty="0">
              <a:solidFill>
                <a:srgbClr val="4F81BD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0F45002-6631-0876-F6A7-663A17BC2EB1}"/>
              </a:ext>
            </a:extLst>
          </p:cNvPr>
          <p:cNvCxnSpPr>
            <a:cxnSpLocks/>
          </p:cNvCxnSpPr>
          <p:nvPr/>
        </p:nvCxnSpPr>
        <p:spPr>
          <a:xfrm flipV="1">
            <a:off x="157807" y="1718589"/>
            <a:ext cx="8806681" cy="470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E5E4F91F-39E1-F534-5374-81E76AA6B7A5}"/>
              </a:ext>
            </a:extLst>
          </p:cNvPr>
          <p:cNvCxnSpPr>
            <a:cxnSpLocks/>
          </p:cNvCxnSpPr>
          <p:nvPr/>
        </p:nvCxnSpPr>
        <p:spPr>
          <a:xfrm flipV="1">
            <a:off x="179512" y="2805907"/>
            <a:ext cx="8806681" cy="470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F605978-BE68-CE00-2EBC-3F809B56C883}"/>
              </a:ext>
            </a:extLst>
          </p:cNvPr>
          <p:cNvCxnSpPr>
            <a:cxnSpLocks/>
          </p:cNvCxnSpPr>
          <p:nvPr/>
        </p:nvCxnSpPr>
        <p:spPr>
          <a:xfrm flipV="1">
            <a:off x="179512" y="3958035"/>
            <a:ext cx="8806681" cy="470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F7F5951-8FD7-A217-DF29-1512D80C2DED}"/>
              </a:ext>
            </a:extLst>
          </p:cNvPr>
          <p:cNvCxnSpPr>
            <a:cxnSpLocks/>
          </p:cNvCxnSpPr>
          <p:nvPr/>
        </p:nvCxnSpPr>
        <p:spPr>
          <a:xfrm flipV="1">
            <a:off x="179512" y="5282172"/>
            <a:ext cx="8806681" cy="470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EC94AD-ED47-C8A4-7C70-0F60B6DB2209}"/>
              </a:ext>
            </a:extLst>
          </p:cNvPr>
          <p:cNvSpPr txBox="1"/>
          <p:nvPr/>
        </p:nvSpPr>
        <p:spPr>
          <a:xfrm>
            <a:off x="4572001" y="2951140"/>
            <a:ext cx="38164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+ Высокая выразительность модели</a:t>
            </a:r>
          </a:p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+ Без эксперта</a:t>
            </a:r>
          </a:p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+</a:t>
            </a:r>
            <a:r>
              <a:rPr lang="en-US" dirty="0">
                <a:solidFill>
                  <a:srgbClr val="4F81BD"/>
                </a:solidFill>
                <a:latin typeface="Arial Narrow" panose="020B0606020202030204" pitchFamily="34" charset="0"/>
              </a:rPr>
              <a:t>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Неольшой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датасет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при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дообучении</a:t>
            </a:r>
            <a:endParaRPr lang="ru-RU" dirty="0">
              <a:solidFill>
                <a:srgbClr val="4F81BD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237A83-F77B-95E5-7B53-6EC25AE48D3F}"/>
              </a:ext>
            </a:extLst>
          </p:cNvPr>
          <p:cNvSpPr txBox="1"/>
          <p:nvPr/>
        </p:nvSpPr>
        <p:spPr>
          <a:xfrm>
            <a:off x="4572001" y="4133591"/>
            <a:ext cx="4054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+ Очень высокая выразительность модели</a:t>
            </a:r>
          </a:p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+ Очень большой неразмеченный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датасет</a:t>
            </a:r>
            <a:endParaRPr lang="ru-RU" dirty="0">
              <a:solidFill>
                <a:srgbClr val="4F81BD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- Очень большие затраты на обучение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920B65-5F69-EE73-19DA-61672B3DC4EC}"/>
              </a:ext>
            </a:extLst>
          </p:cNvPr>
          <p:cNvSpPr txBox="1"/>
          <p:nvPr/>
        </p:nvSpPr>
        <p:spPr>
          <a:xfrm>
            <a:off x="4572001" y="5373216"/>
            <a:ext cx="43924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+ Тривиальное обучение во время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инференса</a:t>
            </a:r>
            <a:endParaRPr lang="ru-RU" dirty="0">
              <a:solidFill>
                <a:srgbClr val="4F81BD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+ Крайне высокая выразительность модели</a:t>
            </a:r>
          </a:p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- Огромные затраты на первичное обучение</a:t>
            </a:r>
          </a:p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- Дорогой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инференс</a:t>
            </a:r>
            <a:endParaRPr lang="ru-RU" dirty="0">
              <a:solidFill>
                <a:srgbClr val="4F81BD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69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ИСТОРИЯ ГЛУБОКОГО ОБУЧЕНИЯ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7FB9C-2E73-B938-4F49-D77CE1D4244A}"/>
              </a:ext>
            </a:extLst>
          </p:cNvPr>
          <p:cNvSpPr txBox="1"/>
          <p:nvPr/>
        </p:nvSpPr>
        <p:spPr>
          <a:xfrm>
            <a:off x="299321" y="874063"/>
            <a:ext cx="8576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Развитие ИНС и глубокого обучения включает две «зимы искусственного интеллекта» во время которых интерес к развитию технологий ИНС существенно охладел.</a:t>
            </a:r>
            <a:endParaRPr lang="ru-RU" sz="1800" dirty="0">
              <a:solidFill>
                <a:srgbClr val="4F81BD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A8C0CD-626C-0149-0489-DDA5D9602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0" y="1697776"/>
            <a:ext cx="8546979" cy="447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37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05021-9079-8875-F917-D96AEA84078B}"/>
              </a:ext>
            </a:extLst>
          </p:cNvPr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СОРЕВНОВАНИЕ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ImageNet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и сеть </a:t>
            </a:r>
            <a:r>
              <a:rPr lang="en-US" sz="20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AlexNet</a:t>
            </a:r>
            <a:endParaRPr lang="ru-RU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C3D66-4D16-041E-1C8E-9203F31C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68" y="2846218"/>
            <a:ext cx="6228692" cy="3924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A7FB9C-2E73-B938-4F49-D77CE1D4244A}"/>
              </a:ext>
            </a:extLst>
          </p:cNvPr>
          <p:cNvSpPr txBox="1"/>
          <p:nvPr/>
        </p:nvSpPr>
        <p:spPr>
          <a:xfrm>
            <a:off x="283822" y="696681"/>
            <a:ext cx="85763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Соревнование </a:t>
            </a:r>
            <a:r>
              <a:rPr lang="ru-RU" b="1" dirty="0" err="1">
                <a:solidFill>
                  <a:srgbClr val="4F81BD"/>
                </a:solidFill>
                <a:latin typeface="Arial Narrow" panose="020B0606020202030204" pitchFamily="34" charset="0"/>
              </a:rPr>
              <a:t>ImageNet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 - крупномасштабное распознавание образов. Классификации цветных изображений с высоким разрешением на 1000 разных категорий после обучения по выборке, включающей в себя </a:t>
            </a:r>
            <a:r>
              <a:rPr lang="ru-RU" b="1" dirty="0">
                <a:solidFill>
                  <a:srgbClr val="4F81BD"/>
                </a:solidFill>
                <a:latin typeface="Arial Narrow" panose="020B0606020202030204" pitchFamily="34" charset="0"/>
              </a:rPr>
              <a:t>1,4 миллиона изображений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. </a:t>
            </a:r>
            <a:endParaRPr lang="en-US" dirty="0">
              <a:solidFill>
                <a:srgbClr val="4F81BD"/>
              </a:solidFill>
              <a:latin typeface="Arial Narrow" panose="020B0606020202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В 2011 году модель-победитель, основанная на классических подходах к распознаванию образов, показала точность лишь 74,3% .</a:t>
            </a:r>
            <a:endParaRPr lang="en-US" dirty="0">
              <a:solidFill>
                <a:srgbClr val="4F81BD"/>
              </a:solidFill>
              <a:latin typeface="Arial Narrow" panose="020B0606020202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В 2012 году команда Алекса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Крижевски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(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Alex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Krizhevsky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), советником в которой был Джеффри Хинтон (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Geoffrey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 </a:t>
            </a:r>
            <a:r>
              <a:rPr lang="ru-RU" dirty="0" err="1">
                <a:solidFill>
                  <a:srgbClr val="4F81BD"/>
                </a:solidFill>
                <a:latin typeface="Arial Narrow" panose="020B0606020202030204" pitchFamily="34" charset="0"/>
              </a:rPr>
              <a:t>Hinton</a:t>
            </a:r>
            <a:r>
              <a:rPr lang="ru-RU" dirty="0">
                <a:solidFill>
                  <a:srgbClr val="4F81BD"/>
                </a:solidFill>
                <a:latin typeface="Arial Narrow" panose="020B0606020202030204" pitchFamily="34" charset="0"/>
              </a:rPr>
              <a:t>), достигла точности в 83,6% — значительный прорыв методов глубокого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33859075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Policy Auditing</Name>
    <Synchronization>Synchronous</Synchronization>
    <Type>10001</Type>
    <SequenceNumber>1100</SequenceNumber>
    <Url/>
    <Assembly>Microsoft.Office.Policy, Version=15.0.0.0,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10002</Type>
    <SequenceNumber>1101</SequenceNumber>
    <Url/>
    <Assembly>Microsoft.Office.Policy, Version=15.0.0.0,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10004</Type>
    <SequenceNumber>1102</SequenceNumber>
    <Url/>
    <Assembly>Microsoft.Office.Policy, Version=15.0.0.0,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10006</Type>
    <SequenceNumber>1103</SequenceNumber>
    <Url/>
    <Assembly>Microsoft.Office.Policy, Version=15.0.0.0, Culture=neutral, PublicKeyToken=71e9bce111e9429c</Assembly>
    <Class>Microsoft.Office.RecordsManagement.Internal.AuditHandler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c__x0435__x043d__x0442__x0430__x0440__x0438__x0439_ xmlns="1b23803f-b564-4ef0-9d49-a4215fe47e7e">Шаблон презентации ОАО "Россети"</_x041a__x043e__x043c__x043c__x0435__x043d__x0442__x0430__x0440__x0438__x0439_>
  </documentManagement>
</p:properties>
</file>

<file path=customXml/item3.xml><?xml version="1.0" encoding="utf-8"?>
<?mso-contentType ?>
<p:Policy xmlns:p="office.server.policy" id="" local="true">
  <p:Name>Документ</p:Name>
  <p:Description/>
  <p:Statement/>
  <p:PolicyItems>
    <p:PolicyItem featureId="Microsoft.Office.RecordsManagement.PolicyFeatures.PolicyAudit" staticId="0x0101|8138272" UniqueId="3bb663b6-6dfd-4b44-94dc-b21c7008639d">
      <p:Name>аудит</p:Name>
      <p:Description>Аудит действий пользователей, выполняемых с документами и элементами списков, и запись в журнал аудита.</p:Description>
      <p:CustomData>
        <Audit>
          <Update/>
          <View/>
          <CheckInOut/>
          <MoveCopy/>
          <DeleteRestore/>
        </Audit>
      </p:CustomData>
    </p:PolicyItem>
  </p:PolicyItems>
</p:Policy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C7BE6BCECEEE34B800C783E0740B51E" ma:contentTypeVersion="6" ma:contentTypeDescription="Создание документа." ma:contentTypeScope="" ma:versionID="0543ae9b0f98a46f3609f7824b5f1409">
  <xsd:schema xmlns:xsd="http://www.w3.org/2001/XMLSchema" xmlns:xs="http://www.w3.org/2001/XMLSchema" xmlns:p="http://schemas.microsoft.com/office/2006/metadata/properties" xmlns:ns2="4fd16edd-4cac-4b3e-8f22-9640257b0ba9" xmlns:ns3="1b23803f-b564-4ef0-9d49-a4215fe47e7e" targetNamespace="http://schemas.microsoft.com/office/2006/metadata/properties" ma:root="true" ma:fieldsID="e3dde89fbbfc07f8bba46ed9c47a526a" ns2:_="" ns3:_="">
    <xsd:import namespace="4fd16edd-4cac-4b3e-8f22-9640257b0ba9"/>
    <xsd:import namespace="1b23803f-b564-4ef0-9d49-a4215fe47e7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_x041a__x043e__x043c__x043c__x0435__x043d__x0442__x0430__x0440__x0438__x0439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d16edd-4cac-4b3e-8f22-9640257b0ba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Значение идентификатора документа" ma:description="Значение идентификатора документа, присвоенного данному элементу." ma:internalName="_dlc_DocId" ma:readOnly="true">
      <xsd:simpleType>
        <xsd:restriction base="dms:Text"/>
      </xsd:simpleType>
    </xsd:element>
    <xsd:element name="_dlc_DocIdUrl" ma:index="9" nillable="true" ma:displayName="Идентификатор документа" ma:description="Постоянная ссылка на этот документ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Сохранить идентификатор" ma:description="Сохранять идентификатор при добавлении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23803f-b564-4ef0-9d49-a4215fe47e7e" elementFormDefault="qualified">
    <xsd:import namespace="http://schemas.microsoft.com/office/2006/documentManagement/types"/>
    <xsd:import namespace="http://schemas.microsoft.com/office/infopath/2007/PartnerControls"/>
    <xsd:element name="_x041a__x043e__x043c__x043c__x0435__x043d__x0442__x0430__x0440__x0438__x0439_" ma:index="11" nillable="true" ma:displayName="Комментарий" ma:description="Комментарий" ma:internalName="_x041a__x043e__x043c__x043c__x0435__x043d__x0442__x0430__x0440__x0438__x0439_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axOccurs="1" ma:index="4" ma:displayName="Название шаблона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F680EF-2602-477F-8E98-2CBB1282A1B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98F64E5-4A0E-4549-AF8F-466D87FA8EDC}">
  <ds:schemaRefs>
    <ds:schemaRef ds:uri="http://purl.org/dc/terms/"/>
    <ds:schemaRef ds:uri="http://schemas.microsoft.com/office/2006/documentManagement/types"/>
    <ds:schemaRef ds:uri="1b23803f-b564-4ef0-9d49-a4215fe47e7e"/>
    <ds:schemaRef ds:uri="4fd16edd-4cac-4b3e-8f22-9640257b0ba9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E44B598-9456-443B-9216-AB3B14D4DF29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86863E6D-A7B7-4ABA-BFFB-4B0447C27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d16edd-4cac-4b3e-8f22-9640257b0ba9"/>
    <ds:schemaRef ds:uri="1b23803f-b564-4ef0-9d49-a4215fe47e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7C72F38B-CEDD-4D22-A56D-8E7CACAD7D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80434</TotalTime>
  <Words>935</Words>
  <Application>Microsoft Office PowerPoint</Application>
  <PresentationFormat>Экран (4:3)</PresentationFormat>
  <Paragraphs>99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Arial Narrow</vt:lpstr>
      <vt:lpstr>Calibri</vt:lpstr>
      <vt:lpstr>Тема Office</vt:lpstr>
      <vt:lpstr>Специальное оформление</vt:lpstr>
      <vt:lpstr>1_Специальное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Богомолов А.Ю.</dc:creator>
  <cp:lastModifiedBy>Макрушин Сергей Вячеславович</cp:lastModifiedBy>
  <cp:revision>836</cp:revision>
  <cp:lastPrinted>2022-04-07T10:39:52Z</cp:lastPrinted>
  <dcterms:created xsi:type="dcterms:W3CDTF">2014-08-15T10:42:13Z</dcterms:created>
  <dcterms:modified xsi:type="dcterms:W3CDTF">2023-09-07T08:34:05Z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0x010100FC7BE6BCECEEE34B800C783E0740B51E</vt:lpwstr>
  </property>
</Properties>
</file>